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/>
      <a:tcStyle>
        <a:tcBdr/>
        <a:fill>
          <a:solidFill>
            <a:srgbClr val="E6ED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/>
      <a:tcStyle>
        <a:tcBdr/>
        <a:fill>
          <a:solidFill>
            <a:srgbClr val="F3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25400" cap="flat">
              <a:solidFill>
                <a:srgbClr val="FF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8"/>
  </p:normalViewPr>
  <p:slideViewPr>
    <p:cSldViewPr snapToGrid="0" snapToObjects="1">
      <p:cViewPr varScale="1">
        <p:scale>
          <a:sx n="107" d="100"/>
          <a:sy n="107" d="100"/>
        </p:scale>
        <p:origin x="4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15 stationer totalt, 3 Västra Hanöbukten och 12 i Blekinge – 3 intensiv 12 ggr per år, 12 extensiv 5 ggr per år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1) kiselalgen Skeletonema marinoi,  2) Mixotrofa ciliaten Mesodinium 3) cyanobakterier Aphanizomenon överst och Nodularia nederst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1) Dinoflagellaten Heterocapsa rotundata 2) Guldalgen Dinobryon balticum 3) Den mkt stora kiselalgen Thalassiosira granii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+mn-lt"/>
                <a:ea typeface="+mn-ea"/>
                <a:cs typeface="+mn-cs"/>
                <a:sym typeface="Helvetica"/>
              </a:defRPr>
            </a:lvl1pPr>
            <a:lvl2pPr marL="794084" indent="-336884" algn="ctr">
              <a:spcBef>
                <a:spcPts val="0"/>
              </a:spcBef>
              <a:defRPr sz="2800" b="1">
                <a:latin typeface="+mn-lt"/>
                <a:ea typeface="+mn-ea"/>
                <a:cs typeface="+mn-cs"/>
                <a:sym typeface="Helvetica"/>
              </a:defRPr>
            </a:lvl2pPr>
            <a:lvl3pPr marL="1251284" indent="-336884" algn="ctr">
              <a:spcBef>
                <a:spcPts val="0"/>
              </a:spcBef>
              <a:defRPr sz="2800" b="1">
                <a:latin typeface="+mn-lt"/>
                <a:ea typeface="+mn-ea"/>
                <a:cs typeface="+mn-cs"/>
                <a:sym typeface="Helvetica"/>
              </a:defRPr>
            </a:lvl3pPr>
            <a:lvl4pPr marL="1708484" indent="-336884" algn="ctr">
              <a:spcBef>
                <a:spcPts val="0"/>
              </a:spcBef>
              <a:defRPr sz="2800" b="1">
                <a:latin typeface="+mn-lt"/>
                <a:ea typeface="+mn-ea"/>
                <a:cs typeface="+mn-cs"/>
                <a:sym typeface="Helvetica"/>
              </a:defRPr>
            </a:lvl4pPr>
            <a:lvl5pPr marL="2165684" indent="-336884" algn="ctr">
              <a:spcBef>
                <a:spcPts val="0"/>
              </a:spcBef>
              <a:defRPr sz="28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94" name="”Skriv ett citat här.”"/>
          <p:cNvSpPr txBox="1">
            <a:spLocks noGrp="1"/>
          </p:cNvSpPr>
          <p:nvPr>
            <p:ph type="body" sz="quarter" idx="21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4000"/>
            </a:pPr>
            <a:endParaRPr/>
          </a:p>
        </p:txBody>
      </p:sp>
      <p:sp>
        <p:nvSpPr>
          <p:cNvPr id="9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idx="21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idx="21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sz="half" idx="21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half" idx="21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21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22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sz="half" idx="23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lekingekusten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Blekingekusten </a:t>
            </a:r>
          </a:p>
          <a:p>
            <a:pPr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t>Västra Hanöbukten</a:t>
            </a:r>
          </a:p>
        </p:txBody>
      </p:sp>
      <p:sp>
        <p:nvSpPr>
          <p:cNvPr id="120" name="Undersökningar 2017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Undersökningar 2021</a:t>
            </a:r>
          </a:p>
        </p:txBody>
      </p:sp>
      <p:pic>
        <p:nvPicPr>
          <p:cNvPr id="121" name="Bildobjekt 10" descr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Bildobjekt 10" descr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Utveckling"/>
          <p:cNvSpPr txBox="1">
            <a:spLocks noGrp="1"/>
          </p:cNvSpPr>
          <p:nvPr>
            <p:ph type="title"/>
          </p:nvPr>
        </p:nvSpPr>
        <p:spPr>
          <a:xfrm>
            <a:off x="67508" y="111760"/>
            <a:ext cx="4010963" cy="1334607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Utveckling</a:t>
            </a:r>
          </a:p>
        </p:txBody>
      </p:sp>
      <p:pic>
        <p:nvPicPr>
          <p:cNvPr id="179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12" y="190372"/>
            <a:ext cx="7332089" cy="9372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Utveckling"/>
          <p:cNvSpPr txBox="1">
            <a:spLocks noGrp="1"/>
          </p:cNvSpPr>
          <p:nvPr>
            <p:ph type="title"/>
          </p:nvPr>
        </p:nvSpPr>
        <p:spPr>
          <a:xfrm>
            <a:off x="85571" y="-132081"/>
            <a:ext cx="3743096" cy="133460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Utveckling</a:t>
            </a:r>
          </a:p>
        </p:txBody>
      </p:sp>
      <p:pic>
        <p:nvPicPr>
          <p:cNvPr id="182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238" y="47199"/>
            <a:ext cx="8795571" cy="9209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Bildobjekt 10" descr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Växtplankton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71499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Växtplankton</a:t>
            </a:r>
          </a:p>
        </p:txBody>
      </p:sp>
      <p:sp>
        <p:nvSpPr>
          <p:cNvPr id="186" name="Tydlig vårblomning vid K6 med kiselalger…"/>
          <p:cNvSpPr txBox="1">
            <a:spLocks noGrp="1"/>
          </p:cNvSpPr>
          <p:nvPr>
            <p:ph type="body" idx="1"/>
          </p:nvPr>
        </p:nvSpPr>
        <p:spPr>
          <a:xfrm>
            <a:off x="1104900" y="2121396"/>
            <a:ext cx="11099800" cy="713017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26466">
              <a:lnSpc>
                <a:spcPct val="90000"/>
              </a:lnSpc>
              <a:spcBef>
                <a:spcPts val="3000"/>
              </a:spcBef>
              <a:buSzPct val="100000"/>
              <a:buFont typeface="Arial"/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 err="1"/>
              <a:t>Kraftig</a:t>
            </a:r>
            <a:r>
              <a:rPr sz="2800" dirty="0"/>
              <a:t> </a:t>
            </a:r>
            <a:r>
              <a:rPr sz="2800" dirty="0" err="1"/>
              <a:t>vårblomning</a:t>
            </a:r>
            <a:r>
              <a:rPr sz="2800" dirty="0"/>
              <a:t> vid VH1-K6 med </a:t>
            </a:r>
            <a:r>
              <a:rPr sz="2800" dirty="0" err="1"/>
              <a:t>kiselalger</a:t>
            </a:r>
            <a:endParaRPr sz="2800" dirty="0"/>
          </a:p>
          <a:p>
            <a:pPr defTabSz="426466">
              <a:lnSpc>
                <a:spcPct val="90000"/>
              </a:lnSpc>
              <a:spcBef>
                <a:spcPts val="3000"/>
              </a:spcBef>
              <a:buSzPct val="100000"/>
              <a:buFont typeface="Arial"/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 err="1"/>
              <a:t>Höga</a:t>
            </a:r>
            <a:r>
              <a:rPr sz="2800" dirty="0"/>
              <a:t> </a:t>
            </a:r>
            <a:r>
              <a:rPr sz="2800" dirty="0" err="1"/>
              <a:t>förekomster</a:t>
            </a:r>
            <a:r>
              <a:rPr sz="2800" dirty="0"/>
              <a:t> av </a:t>
            </a:r>
            <a:r>
              <a:rPr sz="2800" dirty="0" err="1"/>
              <a:t>cyanobakterier</a:t>
            </a:r>
            <a:r>
              <a:rPr sz="2800" dirty="0"/>
              <a:t> </a:t>
            </a:r>
            <a:r>
              <a:rPr sz="2800" dirty="0" err="1"/>
              <a:t>i</a:t>
            </a:r>
            <a:r>
              <a:rPr sz="2800" dirty="0"/>
              <a:t> </a:t>
            </a:r>
            <a:r>
              <a:rPr sz="2800" dirty="0" err="1"/>
              <a:t>juli</a:t>
            </a:r>
            <a:r>
              <a:rPr sz="2800" dirty="0"/>
              <a:t> med </a:t>
            </a:r>
            <a:r>
              <a:rPr sz="2800" dirty="0" err="1"/>
              <a:t>klorofylltopp</a:t>
            </a:r>
            <a:endParaRPr sz="2800" dirty="0"/>
          </a:p>
          <a:p>
            <a:pPr marL="790955" lvl="1" defTabSz="426466">
              <a:lnSpc>
                <a:spcPct val="90000"/>
              </a:lnSpc>
              <a:spcBef>
                <a:spcPts val="3000"/>
              </a:spcBef>
              <a:buFont typeface="Arial"/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/>
              <a:t>Dock </a:t>
            </a:r>
            <a:r>
              <a:rPr sz="2800" dirty="0" err="1"/>
              <a:t>i</a:t>
            </a:r>
            <a:r>
              <a:rPr sz="2800" dirty="0"/>
              <a:t> </a:t>
            </a:r>
            <a:r>
              <a:rPr sz="2800" dirty="0" err="1"/>
              <a:t>huvudsak</a:t>
            </a:r>
            <a:r>
              <a:rPr sz="2800" dirty="0"/>
              <a:t> den </a:t>
            </a:r>
            <a:r>
              <a:rPr sz="2800" dirty="0" err="1"/>
              <a:t>ogiftiga</a:t>
            </a:r>
            <a:r>
              <a:rPr sz="2800" dirty="0"/>
              <a:t> </a:t>
            </a:r>
            <a:r>
              <a:rPr sz="2800" i="1" dirty="0" err="1"/>
              <a:t>Aphanizomenon</a:t>
            </a:r>
            <a:endParaRPr sz="2800" i="1" dirty="0"/>
          </a:p>
          <a:p>
            <a:pPr marL="790955" lvl="1" defTabSz="426466">
              <a:lnSpc>
                <a:spcPct val="90000"/>
              </a:lnSpc>
              <a:spcBef>
                <a:spcPts val="3000"/>
              </a:spcBef>
              <a:buFont typeface="Arial"/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 err="1"/>
              <a:t>Tidvis</a:t>
            </a:r>
            <a:r>
              <a:rPr sz="2800" dirty="0"/>
              <a:t> </a:t>
            </a:r>
            <a:r>
              <a:rPr sz="2800" dirty="0" err="1"/>
              <a:t>rikligt</a:t>
            </a:r>
            <a:r>
              <a:rPr sz="2800" dirty="0"/>
              <a:t> med </a:t>
            </a:r>
            <a:r>
              <a:rPr sz="2800" dirty="0" err="1"/>
              <a:t>mixotrofa</a:t>
            </a:r>
            <a:r>
              <a:rPr sz="2800" dirty="0"/>
              <a:t> </a:t>
            </a:r>
            <a:r>
              <a:rPr sz="2800" dirty="0" err="1"/>
              <a:t>ciliater</a:t>
            </a:r>
            <a:r>
              <a:rPr sz="2800" dirty="0"/>
              <a:t> - </a:t>
            </a:r>
            <a:r>
              <a:rPr sz="2800" i="1" dirty="0" err="1"/>
              <a:t>Mesodinium</a:t>
            </a:r>
            <a:endParaRPr sz="2800" i="1" dirty="0"/>
          </a:p>
          <a:p>
            <a:pPr marL="790955" lvl="1" defTabSz="426466">
              <a:lnSpc>
                <a:spcPct val="90000"/>
              </a:lnSpc>
              <a:spcBef>
                <a:spcPts val="3000"/>
              </a:spcBef>
              <a:buFont typeface="Arial"/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 err="1"/>
              <a:t>Senaste</a:t>
            </a:r>
            <a:r>
              <a:rPr sz="2800" dirty="0"/>
              <a:t> </a:t>
            </a:r>
            <a:r>
              <a:rPr sz="2800" dirty="0" err="1"/>
              <a:t>åren</a:t>
            </a:r>
            <a:r>
              <a:rPr sz="2800" dirty="0"/>
              <a:t> </a:t>
            </a:r>
            <a:r>
              <a:rPr sz="2800" dirty="0" err="1"/>
              <a:t>höstblomningar</a:t>
            </a:r>
            <a:r>
              <a:rPr sz="2800" dirty="0"/>
              <a:t> med mkt </a:t>
            </a:r>
            <a:r>
              <a:rPr sz="2800" dirty="0" err="1"/>
              <a:t>stora</a:t>
            </a:r>
            <a:r>
              <a:rPr sz="2800" dirty="0"/>
              <a:t> </a:t>
            </a:r>
            <a:r>
              <a:rPr sz="2800" dirty="0" err="1"/>
              <a:t>kiselalger</a:t>
            </a:r>
            <a:r>
              <a:rPr sz="2800" dirty="0"/>
              <a:t> </a:t>
            </a:r>
            <a:r>
              <a:rPr sz="2800" dirty="0" err="1"/>
              <a:t>längs</a:t>
            </a:r>
            <a:r>
              <a:rPr sz="2800" dirty="0"/>
              <a:t> </a:t>
            </a:r>
            <a:r>
              <a:rPr sz="2800" dirty="0" err="1"/>
              <a:t>Skånes</a:t>
            </a:r>
            <a:r>
              <a:rPr sz="2800" dirty="0"/>
              <a:t> </a:t>
            </a:r>
            <a:r>
              <a:rPr sz="2800" dirty="0" err="1"/>
              <a:t>sydkust</a:t>
            </a:r>
            <a:r>
              <a:rPr sz="2800" dirty="0"/>
              <a:t> (</a:t>
            </a:r>
            <a:r>
              <a:rPr sz="2800" i="1" dirty="0"/>
              <a:t>Coscinodiscus </a:t>
            </a:r>
            <a:r>
              <a:rPr sz="2800" i="1" dirty="0" err="1"/>
              <a:t>granii</a:t>
            </a:r>
            <a:r>
              <a:rPr sz="2800" dirty="0"/>
              <a:t>) - </a:t>
            </a:r>
            <a:r>
              <a:rPr sz="2800" dirty="0" err="1"/>
              <a:t>förekom</a:t>
            </a:r>
            <a:r>
              <a:rPr sz="2800" dirty="0"/>
              <a:t> </a:t>
            </a:r>
            <a:r>
              <a:rPr sz="2800" dirty="0" err="1"/>
              <a:t>även</a:t>
            </a:r>
            <a:r>
              <a:rPr sz="2800" dirty="0"/>
              <a:t> vid VH1 </a:t>
            </a:r>
            <a:r>
              <a:rPr sz="2800" dirty="0" err="1"/>
              <a:t>och</a:t>
            </a:r>
            <a:r>
              <a:rPr sz="2800" dirty="0"/>
              <a:t> K6 under </a:t>
            </a:r>
            <a:r>
              <a:rPr sz="2800" dirty="0" err="1"/>
              <a:t>hösten</a:t>
            </a:r>
            <a:r>
              <a:rPr sz="2800" dirty="0"/>
              <a:t> 2021</a:t>
            </a:r>
          </a:p>
          <a:p>
            <a:pPr defTabSz="426466">
              <a:lnSpc>
                <a:spcPct val="90000"/>
              </a:lnSpc>
              <a:spcBef>
                <a:spcPts val="3000"/>
              </a:spcBef>
              <a:buSzPct val="100000"/>
              <a:buFont typeface="Arial"/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 err="1"/>
              <a:t>Statusklassning</a:t>
            </a:r>
            <a:r>
              <a:rPr sz="2800" dirty="0"/>
              <a:t> </a:t>
            </a:r>
            <a:r>
              <a:rPr sz="2800" dirty="0" err="1"/>
              <a:t>klorofyll</a:t>
            </a:r>
            <a:r>
              <a:rPr sz="2800" dirty="0"/>
              <a:t>, </a:t>
            </a:r>
            <a:r>
              <a:rPr sz="2800" dirty="0" err="1"/>
              <a:t>biovolym</a:t>
            </a:r>
            <a:r>
              <a:rPr sz="2800" dirty="0"/>
              <a:t> (</a:t>
            </a:r>
            <a:r>
              <a:rPr sz="2800" dirty="0" err="1"/>
              <a:t>sommar</a:t>
            </a:r>
            <a:r>
              <a:rPr sz="2800" dirty="0"/>
              <a:t>)</a:t>
            </a:r>
          </a:p>
          <a:p>
            <a:pPr marL="790955" lvl="1" defTabSz="426466">
              <a:lnSpc>
                <a:spcPct val="90000"/>
              </a:lnSpc>
              <a:spcBef>
                <a:spcPts val="3000"/>
              </a:spcBef>
              <a:buFont typeface="Arial"/>
              <a:defRPr sz="27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 err="1"/>
              <a:t>Hög</a:t>
            </a:r>
            <a:r>
              <a:rPr sz="2800" dirty="0"/>
              <a:t> vid VH1 </a:t>
            </a:r>
            <a:r>
              <a:rPr sz="2800" dirty="0" err="1"/>
              <a:t>och</a:t>
            </a:r>
            <a:r>
              <a:rPr sz="2800" dirty="0"/>
              <a:t> K6</a:t>
            </a:r>
          </a:p>
        </p:txBody>
      </p:sp>
      <p:sp>
        <p:nvSpPr>
          <p:cNvPr id="187" name="Cirkel"/>
          <p:cNvSpPr/>
          <p:nvPr/>
        </p:nvSpPr>
        <p:spPr>
          <a:xfrm>
            <a:off x="11160717" y="3290162"/>
            <a:ext cx="891583" cy="891581"/>
          </a:xfrm>
          <a:prstGeom prst="ellipse">
            <a:avLst/>
          </a:prstGeom>
          <a:solidFill>
            <a:srgbClr val="E8A432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8" name="Cirkel"/>
          <p:cNvSpPr/>
          <p:nvPr/>
        </p:nvSpPr>
        <p:spPr>
          <a:xfrm>
            <a:off x="5633508" y="7904046"/>
            <a:ext cx="891583" cy="89158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89" name="Bildobjekt 10" descr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Cirkel"/>
          <p:cNvSpPr/>
          <p:nvPr/>
        </p:nvSpPr>
        <p:spPr>
          <a:xfrm>
            <a:off x="9288512" y="2525622"/>
            <a:ext cx="891581" cy="89158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1" name="Cirkel"/>
          <p:cNvSpPr/>
          <p:nvPr/>
        </p:nvSpPr>
        <p:spPr>
          <a:xfrm>
            <a:off x="9734303" y="4876800"/>
            <a:ext cx="891583" cy="891581"/>
          </a:xfrm>
          <a:prstGeom prst="ellipse">
            <a:avLst/>
          </a:prstGeom>
          <a:solidFill>
            <a:srgbClr val="E8A432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1" animBg="1" advAuto="0"/>
      <p:bldP spid="188" grpId="2" animBg="1" advAuto="0"/>
      <p:bldP spid="190" grpId="3" animBg="1" advAuto="0"/>
      <p:bldP spid="191" grpId="4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Växtplankton"/>
          <p:cNvSpPr txBox="1">
            <a:spLocks noGrp="1"/>
          </p:cNvSpPr>
          <p:nvPr>
            <p:ph type="title"/>
          </p:nvPr>
        </p:nvSpPr>
        <p:spPr>
          <a:xfrm>
            <a:off x="965198" y="166992"/>
            <a:ext cx="11099803" cy="1287170"/>
          </a:xfrm>
          <a:prstGeom prst="rect">
            <a:avLst/>
          </a:prstGeom>
        </p:spPr>
        <p:txBody>
          <a:bodyPr/>
          <a:lstStyle>
            <a:lvl1pPr defTabSz="560830">
              <a:defRPr sz="7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Växtplankton 2021</a:t>
            </a:r>
          </a:p>
        </p:txBody>
      </p:sp>
      <p:sp>
        <p:nvSpPr>
          <p:cNvPr id="194" name="Rektangel"/>
          <p:cNvSpPr/>
          <p:nvPr/>
        </p:nvSpPr>
        <p:spPr>
          <a:xfrm>
            <a:off x="246011" y="1501864"/>
            <a:ext cx="12512778" cy="801057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95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05" y="1752234"/>
            <a:ext cx="10960390" cy="7628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Bildobjekt 10" descr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ktangel"/>
          <p:cNvSpPr/>
          <p:nvPr/>
        </p:nvSpPr>
        <p:spPr>
          <a:xfrm>
            <a:off x="246011" y="2036914"/>
            <a:ext cx="12512778" cy="65965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00100"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9" name="Utveckling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25213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7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err="1"/>
              <a:t>Utveckling</a:t>
            </a:r>
            <a:r>
              <a:rPr lang="sv-SE" dirty="0"/>
              <a:t> K6</a:t>
            </a:r>
            <a:endParaRPr dirty="0"/>
          </a:p>
        </p:txBody>
      </p:sp>
      <p:pic>
        <p:nvPicPr>
          <p:cNvPr id="200" name="Bildobjekt 10" descr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4" y="2272696"/>
            <a:ext cx="11741947" cy="612499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Rak pil 7"/>
          <p:cNvSpPr/>
          <p:nvPr/>
        </p:nvSpPr>
        <p:spPr>
          <a:xfrm flipH="1">
            <a:off x="1818781" y="5249728"/>
            <a:ext cx="1" cy="1105170"/>
          </a:xfrm>
          <a:prstGeom prst="line">
            <a:avLst/>
          </a:prstGeom>
          <a:ln w="38100">
            <a:solidFill>
              <a:srgbClr val="F90000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3" name="Rak pil 13"/>
          <p:cNvSpPr/>
          <p:nvPr/>
        </p:nvSpPr>
        <p:spPr>
          <a:xfrm>
            <a:off x="4047486" y="5045677"/>
            <a:ext cx="1" cy="888100"/>
          </a:xfrm>
          <a:prstGeom prst="line">
            <a:avLst/>
          </a:prstGeom>
          <a:ln w="38100">
            <a:solidFill>
              <a:srgbClr val="41A4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4" name="Rak pil 13"/>
          <p:cNvSpPr/>
          <p:nvPr/>
        </p:nvSpPr>
        <p:spPr>
          <a:xfrm>
            <a:off x="6059166" y="5157436"/>
            <a:ext cx="1" cy="888100"/>
          </a:xfrm>
          <a:prstGeom prst="line">
            <a:avLst/>
          </a:prstGeom>
          <a:ln w="38100">
            <a:solidFill>
              <a:srgbClr val="41A4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5" name="Rak pil 13"/>
          <p:cNvSpPr/>
          <p:nvPr/>
        </p:nvSpPr>
        <p:spPr>
          <a:xfrm>
            <a:off x="8426446" y="5431756"/>
            <a:ext cx="1" cy="888100"/>
          </a:xfrm>
          <a:prstGeom prst="line">
            <a:avLst/>
          </a:prstGeom>
          <a:ln w="38100">
            <a:solidFill>
              <a:srgbClr val="41A4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6" name="Rak pil 13"/>
          <p:cNvSpPr/>
          <p:nvPr/>
        </p:nvSpPr>
        <p:spPr>
          <a:xfrm>
            <a:off x="10427966" y="4730717"/>
            <a:ext cx="1" cy="888100"/>
          </a:xfrm>
          <a:prstGeom prst="line">
            <a:avLst/>
          </a:prstGeom>
          <a:ln w="38100">
            <a:solidFill>
              <a:srgbClr val="41A4FF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7" name="Rak pil 12"/>
          <p:cNvSpPr/>
          <p:nvPr/>
        </p:nvSpPr>
        <p:spPr>
          <a:xfrm>
            <a:off x="3147889" y="5045677"/>
            <a:ext cx="1" cy="888100"/>
          </a:xfrm>
          <a:prstGeom prst="line">
            <a:avLst/>
          </a:prstGeom>
          <a:ln w="38100">
            <a:solidFill>
              <a:srgbClr val="53E455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8" name="Rak pil 12"/>
          <p:cNvSpPr/>
          <p:nvPr/>
        </p:nvSpPr>
        <p:spPr>
          <a:xfrm>
            <a:off x="4947083" y="5045677"/>
            <a:ext cx="1" cy="888100"/>
          </a:xfrm>
          <a:prstGeom prst="line">
            <a:avLst/>
          </a:prstGeom>
          <a:ln w="38100">
            <a:solidFill>
              <a:srgbClr val="53E455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9" name="Rak pil 12"/>
          <p:cNvSpPr/>
          <p:nvPr/>
        </p:nvSpPr>
        <p:spPr>
          <a:xfrm>
            <a:off x="7333809" y="4514900"/>
            <a:ext cx="1" cy="888100"/>
          </a:xfrm>
          <a:prstGeom prst="line">
            <a:avLst/>
          </a:prstGeom>
          <a:ln w="38100">
            <a:solidFill>
              <a:srgbClr val="53E455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Rak pil 12"/>
          <p:cNvSpPr/>
          <p:nvPr/>
        </p:nvSpPr>
        <p:spPr>
          <a:xfrm>
            <a:off x="9345489" y="5276900"/>
            <a:ext cx="1" cy="888100"/>
          </a:xfrm>
          <a:prstGeom prst="line">
            <a:avLst/>
          </a:prstGeom>
          <a:ln w="38100">
            <a:solidFill>
              <a:srgbClr val="53E455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Rak pil 12"/>
          <p:cNvSpPr/>
          <p:nvPr/>
        </p:nvSpPr>
        <p:spPr>
          <a:xfrm>
            <a:off x="11712769" y="3224580"/>
            <a:ext cx="1" cy="888100"/>
          </a:xfrm>
          <a:prstGeom prst="line">
            <a:avLst/>
          </a:prstGeom>
          <a:ln w="38100">
            <a:solidFill>
              <a:srgbClr val="53E455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_marinoi kopia (kopia 2).jpg" descr="S_marinoi kopia (kopia 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0" y="559018"/>
            <a:ext cx="5600110" cy="418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M rubrum 40x Aris 120918.jpg" descr="M rubrum 40x Aris 1209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559018"/>
            <a:ext cx="5600109" cy="41839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Aphanizomenon3.jpg" descr="Aphanizomenon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303" y="4952317"/>
            <a:ext cx="6299586" cy="4706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Bildobjekt 10" descr="Bildobjek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Heterocapsa rotundatum2 (kopia).jpg" descr="Heterocapsa rotundatum2 (kopia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92" y="265790"/>
            <a:ext cx="5642419" cy="4215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D. balticum2 (kopia).jpeg" descr="D. balticum2 (kopia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91" y="265790"/>
            <a:ext cx="5642417" cy="4215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Coscinnodiscus granii2.jpg" descr="Coscinnodiscus granii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324" y="4717579"/>
            <a:ext cx="6384771" cy="477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Bildobjekt 10" descr="Bildobjek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Hydrografi &amp; växtplankton"/>
          <p:cNvSpPr txBox="1">
            <a:spLocks noGrp="1"/>
          </p:cNvSpPr>
          <p:nvPr>
            <p:ph type="title"/>
          </p:nvPr>
        </p:nvSpPr>
        <p:spPr>
          <a:xfrm>
            <a:off x="952500" y="701550"/>
            <a:ext cx="11099800" cy="1543300"/>
          </a:xfrm>
          <a:prstGeom prst="rect">
            <a:avLst/>
          </a:prstGeom>
        </p:spPr>
        <p:txBody>
          <a:bodyPr/>
          <a:lstStyle>
            <a:lvl1pPr defTabSz="543305">
              <a:defRPr sz="7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Hydrografi &amp; växtplankton</a:t>
            </a:r>
          </a:p>
        </p:txBody>
      </p:sp>
      <p:pic>
        <p:nvPicPr>
          <p:cNvPr id="124" name="karta-hydro.pdf" descr="karta-hydro.pdf"/>
          <p:cNvPicPr>
            <a:picLocks noChangeAspect="1"/>
          </p:cNvPicPr>
          <p:nvPr/>
        </p:nvPicPr>
        <p:blipFill>
          <a:blip r:embed="rId3"/>
          <a:srcRect l="15035" t="23128" b="26238"/>
          <a:stretch>
            <a:fillRect/>
          </a:stretch>
        </p:blipFill>
        <p:spPr>
          <a:xfrm>
            <a:off x="2279169" y="2280814"/>
            <a:ext cx="8479005" cy="7150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Bildobjekt 10" descr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Bild" descr="Bild"/>
          <p:cNvPicPr>
            <a:picLocks noChangeAspect="1"/>
          </p:cNvPicPr>
          <p:nvPr/>
        </p:nvPicPr>
        <p:blipFill>
          <a:blip r:embed="rId2"/>
          <a:srcRect t="23864"/>
          <a:stretch>
            <a:fillRect/>
          </a:stretch>
        </p:blipFill>
        <p:spPr>
          <a:xfrm>
            <a:off x="794987" y="2453454"/>
            <a:ext cx="11837166" cy="600822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Väder"/>
          <p:cNvSpPr txBox="1">
            <a:spLocks noGrp="1"/>
          </p:cNvSpPr>
          <p:nvPr>
            <p:ph type="ctrTitle"/>
          </p:nvPr>
        </p:nvSpPr>
        <p:spPr>
          <a:xfrm>
            <a:off x="1270000" y="825500"/>
            <a:ext cx="10464800" cy="134967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Väder</a:t>
            </a:r>
          </a:p>
        </p:txBody>
      </p:sp>
      <p:sp>
        <p:nvSpPr>
          <p:cNvPr id="131" name="Ganska normalt relativt 1991-2020…"/>
          <p:cNvSpPr txBox="1"/>
          <p:nvPr/>
        </p:nvSpPr>
        <p:spPr>
          <a:xfrm>
            <a:off x="1357114" y="2175174"/>
            <a:ext cx="11099801" cy="628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457200" indent="-457200" algn="l" defTabSz="457200">
              <a:lnSpc>
                <a:spcPts val="8600"/>
              </a:lnSpc>
              <a:buSzPct val="85000"/>
              <a:buFont typeface="Arial" panose="020B0604020202020204" pitchFamily="34" charset="0"/>
              <a:buChar char="•"/>
              <a:defRPr sz="31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pP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Ganska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normalt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relativt</a:t>
            </a:r>
            <a:r>
              <a:rPr sz="3200" dirty="0">
                <a:latin typeface="+mn-lt"/>
              </a:rPr>
              <a:t> 1991-2020</a:t>
            </a:r>
          </a:p>
          <a:p>
            <a:pPr marL="529389" indent="-529389" algn="l" defTabSz="457200">
              <a:buSzPct val="85000"/>
              <a:buFont typeface="Arial" panose="020B0604020202020204" pitchFamily="34" charset="0"/>
              <a:buChar char="•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dirty="0" err="1">
                <a:latin typeface="+mn-lt"/>
              </a:rPr>
              <a:t>Vintern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startade</a:t>
            </a:r>
            <a:r>
              <a:rPr sz="3200" dirty="0">
                <a:latin typeface="+mn-lt"/>
              </a:rPr>
              <a:t> mild </a:t>
            </a:r>
            <a:r>
              <a:rPr sz="3200" dirty="0" err="1">
                <a:latin typeface="+mn-lt"/>
              </a:rPr>
              <a:t>och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blöt</a:t>
            </a:r>
            <a:r>
              <a:rPr sz="3200" dirty="0">
                <a:latin typeface="+mn-lt"/>
              </a:rPr>
              <a:t>, </a:t>
            </a:r>
            <a:r>
              <a:rPr sz="3200" dirty="0" err="1">
                <a:latin typeface="+mn-lt"/>
              </a:rPr>
              <a:t>februari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delvis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kall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och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delvis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mycket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varm</a:t>
            </a:r>
            <a:endParaRPr sz="3200" dirty="0">
              <a:solidFill>
                <a:srgbClr val="000000"/>
              </a:solidFill>
              <a:latin typeface="+mn-lt"/>
              <a:ea typeface="Times Roman"/>
              <a:cs typeface="Times Roman"/>
              <a:sym typeface="Times Roman"/>
            </a:endParaRPr>
          </a:p>
          <a:p>
            <a:pPr marL="529389" indent="-529389" algn="l" defTabSz="457200">
              <a:buSzPct val="85000"/>
              <a:buFont typeface="Arial" panose="020B0604020202020204" pitchFamily="34" charset="0"/>
              <a:buChar char="•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dirty="0" err="1">
                <a:latin typeface="+mn-lt"/>
              </a:rPr>
              <a:t>Våren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varm</a:t>
            </a:r>
            <a:r>
              <a:rPr sz="3200" dirty="0">
                <a:latin typeface="+mn-lt"/>
              </a:rPr>
              <a:t> start, </a:t>
            </a:r>
            <a:r>
              <a:rPr sz="3200" dirty="0" err="1">
                <a:latin typeface="+mn-lt"/>
              </a:rPr>
              <a:t>kallt</a:t>
            </a:r>
            <a:r>
              <a:rPr sz="3200" dirty="0">
                <a:latin typeface="+mn-lt"/>
              </a:rPr>
              <a:t> slut</a:t>
            </a:r>
          </a:p>
          <a:p>
            <a:pPr marL="457200" indent="-457200" algn="l" defTabSz="457200">
              <a:buSzPct val="85000"/>
              <a:buFont typeface="Arial" panose="020B0604020202020204" pitchFamily="34" charset="0"/>
              <a:buChar char="•"/>
              <a:defRPr sz="4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sz="3200" dirty="0">
              <a:latin typeface="+mn-lt"/>
            </a:endParaRPr>
          </a:p>
          <a:p>
            <a:pPr marL="529389" indent="-529389" algn="l" defTabSz="457200">
              <a:buSzPct val="85000"/>
              <a:buFont typeface="Arial" panose="020B0604020202020204" pitchFamily="34" charset="0"/>
              <a:buChar char="•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dirty="0">
                <a:latin typeface="+mn-lt"/>
              </a:rPr>
              <a:t>Sommar </a:t>
            </a:r>
            <a:r>
              <a:rPr sz="3200" dirty="0" err="1">
                <a:latin typeface="+mn-lt"/>
              </a:rPr>
              <a:t>varm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och</a:t>
            </a:r>
            <a:r>
              <a:rPr sz="3200" dirty="0">
                <a:latin typeface="+mn-lt"/>
              </a:rPr>
              <a:t> torr start, </a:t>
            </a:r>
            <a:r>
              <a:rPr sz="3200" dirty="0" err="1">
                <a:latin typeface="+mn-lt"/>
              </a:rPr>
              <a:t>tempöverskott</a:t>
            </a:r>
            <a:r>
              <a:rPr sz="3200" dirty="0">
                <a:latin typeface="+mn-lt"/>
              </a:rPr>
              <a:t>, </a:t>
            </a:r>
            <a:r>
              <a:rPr sz="3200" dirty="0" err="1">
                <a:latin typeface="+mn-lt"/>
              </a:rPr>
              <a:t>slutet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kyligt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och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blöt</a:t>
            </a:r>
            <a:endParaRPr sz="3200" dirty="0">
              <a:solidFill>
                <a:srgbClr val="000000"/>
              </a:solidFill>
              <a:latin typeface="+mn-lt"/>
              <a:ea typeface="Times Roman"/>
              <a:cs typeface="Times Roman"/>
              <a:sym typeface="Times Roman"/>
            </a:endParaRPr>
          </a:p>
          <a:p>
            <a:pPr marL="529389" indent="-529389" algn="l" defTabSz="457200">
              <a:buSzPct val="85000"/>
              <a:buFont typeface="Arial" panose="020B0604020202020204" pitchFamily="34" charset="0"/>
              <a:buChar char="•"/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dirty="0" err="1">
                <a:latin typeface="+mn-lt"/>
              </a:rPr>
              <a:t>Hösten</a:t>
            </a:r>
            <a:r>
              <a:rPr sz="3200" dirty="0">
                <a:latin typeface="+mn-lt"/>
              </a:rPr>
              <a:t> mild </a:t>
            </a:r>
            <a:r>
              <a:rPr sz="3200" dirty="0" err="1">
                <a:latin typeface="+mn-lt"/>
              </a:rPr>
              <a:t>och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delvis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blöt</a:t>
            </a:r>
            <a:endParaRPr sz="3200" dirty="0">
              <a:solidFill>
                <a:srgbClr val="000000"/>
              </a:solidFill>
              <a:latin typeface="+mn-lt"/>
              <a:ea typeface="Times Roman"/>
              <a:cs typeface="Times Roman"/>
              <a:sym typeface="Times Roman"/>
            </a:endParaRPr>
          </a:p>
          <a:p>
            <a:pPr marL="481263" indent="-481263" algn="l" defTabSz="457200">
              <a:buSzPct val="85000"/>
              <a:buFont typeface="Arial" panose="020B0604020202020204" pitchFamily="34" charset="0"/>
              <a:buChar char="•"/>
              <a:defRPr sz="4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3200" dirty="0" err="1">
                <a:latin typeface="+mn-lt"/>
              </a:rPr>
              <a:t>Året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avslutades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varmt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och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blött</a:t>
            </a:r>
            <a:r>
              <a:rPr dirty="0">
                <a:solidFill>
                  <a:srgbClr val="000000"/>
                </a:solidFill>
                <a:latin typeface="+mn-lt"/>
                <a:ea typeface="Times Roman"/>
                <a:cs typeface="Times Roman"/>
                <a:sym typeface="Times Roman"/>
              </a:rPr>
              <a:t> </a:t>
            </a:r>
          </a:p>
        </p:txBody>
      </p:sp>
      <p:pic>
        <p:nvPicPr>
          <p:cNvPr id="132" name="Bildobjekt 10" descr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ydrografi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239520"/>
          </a:xfrm>
          <a:prstGeom prst="rect">
            <a:avLst/>
          </a:prstGeom>
        </p:spPr>
        <p:txBody>
          <a:bodyPr/>
          <a:lstStyle>
            <a:lvl1pPr>
              <a:defRPr sz="7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Hydrografi</a:t>
            </a:r>
          </a:p>
        </p:txBody>
      </p:sp>
      <p:sp>
        <p:nvSpPr>
          <p:cNvPr id="135" name="Låg vattentemperatur juli, september…"/>
          <p:cNvSpPr txBox="1">
            <a:spLocks noGrp="1"/>
          </p:cNvSpPr>
          <p:nvPr>
            <p:ph type="body" idx="1"/>
          </p:nvPr>
        </p:nvSpPr>
        <p:spPr>
          <a:xfrm>
            <a:off x="952499" y="1645919"/>
            <a:ext cx="10696707" cy="79004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6887" indent="-246887" defTabSz="315468">
              <a:spcBef>
                <a:spcPts val="2200"/>
              </a:spcBef>
              <a:buSzPct val="100000"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 err="1"/>
              <a:t>Höga</a:t>
            </a:r>
            <a:r>
              <a:rPr sz="2800" dirty="0"/>
              <a:t> </a:t>
            </a:r>
            <a:r>
              <a:rPr sz="2800" dirty="0" err="1"/>
              <a:t>vattentemperaturer</a:t>
            </a:r>
            <a:r>
              <a:rPr sz="2800" dirty="0"/>
              <a:t> </a:t>
            </a:r>
            <a:r>
              <a:rPr sz="2800" dirty="0" err="1"/>
              <a:t>juli</a:t>
            </a:r>
            <a:r>
              <a:rPr sz="2800" dirty="0"/>
              <a:t> – </a:t>
            </a:r>
            <a:r>
              <a:rPr sz="2800" dirty="0" err="1"/>
              <a:t>låga</a:t>
            </a:r>
            <a:r>
              <a:rPr sz="2800" dirty="0"/>
              <a:t> </a:t>
            </a:r>
            <a:r>
              <a:rPr sz="2800" dirty="0" err="1"/>
              <a:t>i</a:t>
            </a:r>
            <a:r>
              <a:rPr sz="2800" dirty="0"/>
              <a:t> </a:t>
            </a:r>
            <a:r>
              <a:rPr sz="2800" dirty="0" err="1"/>
              <a:t>augusti</a:t>
            </a:r>
            <a:r>
              <a:rPr sz="2800" dirty="0"/>
              <a:t> - </a:t>
            </a:r>
            <a:r>
              <a:rPr sz="2800" dirty="0" err="1"/>
              <a:t>samma</a:t>
            </a:r>
            <a:r>
              <a:rPr sz="2800" dirty="0"/>
              <a:t> </a:t>
            </a:r>
            <a:r>
              <a:rPr sz="2800" dirty="0" err="1"/>
              <a:t>i</a:t>
            </a:r>
            <a:r>
              <a:rPr sz="2800" dirty="0"/>
              <a:t> </a:t>
            </a:r>
            <a:r>
              <a:rPr sz="2800" dirty="0" err="1"/>
              <a:t>andra</a:t>
            </a:r>
            <a:r>
              <a:rPr sz="2800" dirty="0"/>
              <a:t> </a:t>
            </a:r>
            <a:r>
              <a:rPr sz="2800" dirty="0" err="1"/>
              <a:t>kustvattenområden</a:t>
            </a:r>
            <a:r>
              <a:rPr sz="2800" dirty="0"/>
              <a:t> </a:t>
            </a:r>
            <a:r>
              <a:rPr sz="2800" dirty="0" err="1"/>
              <a:t>och</a:t>
            </a:r>
            <a:r>
              <a:rPr sz="2800" dirty="0"/>
              <a:t> </a:t>
            </a:r>
            <a:r>
              <a:rPr sz="2800" dirty="0" err="1"/>
              <a:t>utsjön</a:t>
            </a:r>
            <a:endParaRPr sz="2800" dirty="0"/>
          </a:p>
          <a:p>
            <a:pPr marL="246887" indent="-246887" defTabSz="315468">
              <a:spcBef>
                <a:spcPts val="2200"/>
              </a:spcBef>
              <a:buSzPct val="100000"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 err="1"/>
              <a:t>Normala</a:t>
            </a:r>
            <a:r>
              <a:rPr sz="2800" dirty="0"/>
              <a:t> </a:t>
            </a:r>
            <a:r>
              <a:rPr sz="2800" dirty="0" err="1"/>
              <a:t>salthalter</a:t>
            </a:r>
            <a:r>
              <a:rPr sz="2800" dirty="0"/>
              <a:t> </a:t>
            </a:r>
            <a:r>
              <a:rPr sz="2800" dirty="0" err="1"/>
              <a:t>större</a:t>
            </a:r>
            <a:r>
              <a:rPr sz="2800" dirty="0"/>
              <a:t> </a:t>
            </a:r>
            <a:r>
              <a:rPr sz="2800" dirty="0" err="1"/>
              <a:t>delen</a:t>
            </a:r>
            <a:r>
              <a:rPr sz="2800" dirty="0"/>
              <a:t> av </a:t>
            </a:r>
            <a:r>
              <a:rPr sz="2800" dirty="0" err="1"/>
              <a:t>året</a:t>
            </a:r>
            <a:r>
              <a:rPr sz="2800" dirty="0"/>
              <a:t> – </a:t>
            </a:r>
            <a:r>
              <a:rPr sz="2800" dirty="0" err="1"/>
              <a:t>samma</a:t>
            </a:r>
            <a:r>
              <a:rPr sz="2800" dirty="0"/>
              <a:t> </a:t>
            </a:r>
            <a:r>
              <a:rPr sz="2800" dirty="0" err="1"/>
              <a:t>i</a:t>
            </a:r>
            <a:r>
              <a:rPr sz="2800" dirty="0"/>
              <a:t> </a:t>
            </a:r>
            <a:r>
              <a:rPr sz="2800" dirty="0" err="1"/>
              <a:t>andra</a:t>
            </a:r>
            <a:r>
              <a:rPr sz="2800" dirty="0"/>
              <a:t> </a:t>
            </a:r>
            <a:r>
              <a:rPr sz="2800" dirty="0" err="1"/>
              <a:t>kustvattenområden</a:t>
            </a:r>
            <a:r>
              <a:rPr sz="2800" dirty="0"/>
              <a:t> </a:t>
            </a:r>
            <a:r>
              <a:rPr sz="2800" dirty="0" err="1"/>
              <a:t>och</a:t>
            </a:r>
            <a:r>
              <a:rPr sz="2800" dirty="0"/>
              <a:t> </a:t>
            </a:r>
            <a:r>
              <a:rPr sz="2800" dirty="0" err="1"/>
              <a:t>utsjön</a:t>
            </a:r>
            <a:endParaRPr sz="2800" dirty="0"/>
          </a:p>
          <a:p>
            <a:pPr marL="246887" indent="-246887" defTabSz="315468">
              <a:spcBef>
                <a:spcPts val="2200"/>
              </a:spcBef>
              <a:buSzPct val="100000"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 err="1"/>
              <a:t>Flera</a:t>
            </a:r>
            <a:r>
              <a:rPr sz="2800" dirty="0"/>
              <a:t> </a:t>
            </a:r>
            <a:r>
              <a:rPr sz="2800" dirty="0" err="1"/>
              <a:t>tillfällen</a:t>
            </a:r>
            <a:r>
              <a:rPr sz="2800" dirty="0"/>
              <a:t> med </a:t>
            </a:r>
            <a:r>
              <a:rPr sz="2800" dirty="0" err="1"/>
              <a:t>höga</a:t>
            </a:r>
            <a:r>
              <a:rPr sz="2800" dirty="0"/>
              <a:t> halter av </a:t>
            </a:r>
            <a:r>
              <a:rPr sz="2800" dirty="0" err="1"/>
              <a:t>kisel</a:t>
            </a:r>
            <a:r>
              <a:rPr sz="2800" dirty="0"/>
              <a:t> – </a:t>
            </a:r>
            <a:r>
              <a:rPr sz="2800" dirty="0" err="1"/>
              <a:t>samma</a:t>
            </a:r>
            <a:r>
              <a:rPr sz="2800" dirty="0"/>
              <a:t> </a:t>
            </a:r>
            <a:r>
              <a:rPr sz="2800" dirty="0" err="1"/>
              <a:t>i</a:t>
            </a:r>
            <a:r>
              <a:rPr sz="2800" dirty="0"/>
              <a:t> </a:t>
            </a:r>
            <a:r>
              <a:rPr sz="2800" dirty="0" err="1"/>
              <a:t>andra</a:t>
            </a:r>
            <a:r>
              <a:rPr sz="2800" dirty="0"/>
              <a:t> </a:t>
            </a:r>
            <a:r>
              <a:rPr sz="2800" dirty="0" err="1"/>
              <a:t>kustvattenområden</a:t>
            </a:r>
            <a:r>
              <a:rPr sz="2800" dirty="0"/>
              <a:t> </a:t>
            </a:r>
            <a:r>
              <a:rPr sz="2800" dirty="0" err="1"/>
              <a:t>och</a:t>
            </a:r>
            <a:r>
              <a:rPr sz="2800" dirty="0"/>
              <a:t> </a:t>
            </a:r>
            <a:r>
              <a:rPr sz="2800" dirty="0" err="1"/>
              <a:t>utsjön</a:t>
            </a:r>
            <a:endParaRPr sz="2800" dirty="0"/>
          </a:p>
          <a:p>
            <a:pPr marL="246888" indent="-246888" defTabSz="315468">
              <a:spcBef>
                <a:spcPts val="2200"/>
              </a:spcBef>
              <a:buSzPct val="100000"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/>
              <a:t>Ingen </a:t>
            </a:r>
            <a:r>
              <a:rPr sz="2800" dirty="0" err="1"/>
              <a:t>syrebrist</a:t>
            </a:r>
            <a:r>
              <a:rPr sz="2800" dirty="0"/>
              <a:t> – </a:t>
            </a:r>
            <a:r>
              <a:rPr sz="2800" dirty="0">
                <a:solidFill>
                  <a:srgbClr val="41A4FF"/>
                </a:solidFill>
              </a:rPr>
              <a:t>HÖG</a:t>
            </a:r>
            <a:r>
              <a:rPr sz="2800" dirty="0"/>
              <a:t> </a:t>
            </a:r>
            <a:r>
              <a:rPr sz="2800" dirty="0" err="1"/>
              <a:t>klassning</a:t>
            </a:r>
            <a:endParaRPr sz="2800" dirty="0"/>
          </a:p>
          <a:p>
            <a:pPr marL="704087" lvl="1" indent="-246887" defTabSz="315468">
              <a:spcBef>
                <a:spcPts val="2200"/>
              </a:spcBef>
              <a:buSzPct val="100000"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/>
              <a:t>L1 med </a:t>
            </a:r>
            <a:r>
              <a:rPr sz="2800" dirty="0" err="1"/>
              <a:t>flera</a:t>
            </a:r>
            <a:r>
              <a:rPr sz="2800" dirty="0"/>
              <a:t> </a:t>
            </a:r>
            <a:r>
              <a:rPr sz="2800" dirty="0" err="1"/>
              <a:t>tillfällen</a:t>
            </a:r>
            <a:r>
              <a:rPr sz="2800" dirty="0"/>
              <a:t> med &lt;2 ml/l </a:t>
            </a:r>
            <a:r>
              <a:rPr sz="2800" dirty="0">
                <a:solidFill>
                  <a:srgbClr val="FF2600"/>
                </a:solidFill>
              </a:rPr>
              <a:t>DÅLIG</a:t>
            </a:r>
            <a:endParaRPr sz="2800" dirty="0"/>
          </a:p>
          <a:p>
            <a:pPr marL="246888" indent="-246888" defTabSz="315468">
              <a:spcBef>
                <a:spcPts val="2200"/>
              </a:spcBef>
              <a:buSzPct val="100000"/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sz="2800" dirty="0" err="1"/>
              <a:t>Varierande</a:t>
            </a:r>
            <a:r>
              <a:rPr sz="2800" dirty="0"/>
              <a:t> </a:t>
            </a:r>
            <a:r>
              <a:rPr sz="2800" dirty="0" err="1"/>
              <a:t>siktdjup</a:t>
            </a:r>
            <a:r>
              <a:rPr sz="2800" dirty="0"/>
              <a:t> – </a:t>
            </a:r>
            <a:r>
              <a:rPr sz="2800" dirty="0" err="1">
                <a:solidFill>
                  <a:srgbClr val="FFC000"/>
                </a:solidFill>
              </a:rPr>
              <a:t>Otillfredsställande</a:t>
            </a:r>
            <a:r>
              <a:rPr sz="2800" dirty="0"/>
              <a:t> till </a:t>
            </a:r>
            <a:r>
              <a:rPr sz="2800" dirty="0" err="1">
                <a:solidFill>
                  <a:srgbClr val="41A4FF"/>
                </a:solidFill>
              </a:rPr>
              <a:t>Hög</a:t>
            </a:r>
            <a:r>
              <a:rPr sz="2800" dirty="0"/>
              <a:t> </a:t>
            </a:r>
            <a:r>
              <a:rPr sz="2800" dirty="0" err="1"/>
              <a:t>klassning</a:t>
            </a:r>
            <a:endParaRPr sz="2800" dirty="0"/>
          </a:p>
        </p:txBody>
      </p:sp>
      <p:pic>
        <p:nvPicPr>
          <p:cNvPr id="136" name="Bildobjekt 10" descr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ktangel 2"/>
          <p:cNvSpPr/>
          <p:nvPr/>
        </p:nvSpPr>
        <p:spPr>
          <a:xfrm>
            <a:off x="169561" y="1540641"/>
            <a:ext cx="12665678" cy="69754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39" name="Trender-tendenser"/>
          <p:cNvSpPr txBox="1">
            <a:spLocks noGrp="1"/>
          </p:cNvSpPr>
          <p:nvPr>
            <p:ph type="title"/>
          </p:nvPr>
        </p:nvSpPr>
        <p:spPr>
          <a:xfrm>
            <a:off x="958162" y="81402"/>
            <a:ext cx="11120053" cy="1041601"/>
          </a:xfrm>
          <a:prstGeom prst="rect">
            <a:avLst/>
          </a:prstGeom>
        </p:spPr>
        <p:txBody>
          <a:bodyPr/>
          <a:lstStyle>
            <a:lvl1pPr defTabSz="426466">
              <a:defRPr sz="6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K6</a:t>
            </a:r>
          </a:p>
        </p:txBody>
      </p:sp>
      <p:pic>
        <p:nvPicPr>
          <p:cNvPr id="140" name="Bildobjekt 10" descr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18" y="1861962"/>
            <a:ext cx="4233964" cy="28226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653" y="1910398"/>
            <a:ext cx="4088656" cy="2725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Bild" descr="Bi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75" y="5068508"/>
            <a:ext cx="4233964" cy="2822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Bild" descr="Bil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245" y="5069824"/>
            <a:ext cx="4230016" cy="2820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Bild" descr="Bil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5468" y="5068508"/>
            <a:ext cx="4233964" cy="2822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Bild" descr="Bil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1103" y="1910398"/>
            <a:ext cx="4088656" cy="2725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ktangel 4"/>
          <p:cNvSpPr/>
          <p:nvPr/>
        </p:nvSpPr>
        <p:spPr>
          <a:xfrm>
            <a:off x="169561" y="1537466"/>
            <a:ext cx="12665678" cy="6968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effectLst>
                  <a:outerShdw blurRad="25400" dist="23998" dir="2700000" rotWithShape="0">
                    <a:srgbClr val="000000">
                      <a:alpha val="31033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49" name="Rubrik 1"/>
          <p:cNvSpPr txBox="1">
            <a:spLocks noGrp="1"/>
          </p:cNvSpPr>
          <p:nvPr>
            <p:ph type="title"/>
          </p:nvPr>
        </p:nvSpPr>
        <p:spPr>
          <a:xfrm>
            <a:off x="952500" y="115330"/>
            <a:ext cx="11099800" cy="1101124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K19</a:t>
            </a:r>
          </a:p>
        </p:txBody>
      </p:sp>
      <p:pic>
        <p:nvPicPr>
          <p:cNvPr id="150" name="Bildobjekt 10" descr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6" y="1836145"/>
            <a:ext cx="4316333" cy="2877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7480" y="1871094"/>
            <a:ext cx="4211504" cy="2807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Bild" descr="Bi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56" y="5333392"/>
            <a:ext cx="4211486" cy="2807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Bild" descr="Bil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947" y="5355585"/>
            <a:ext cx="4144906" cy="2763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Bild" descr="Bil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531" y="1871088"/>
            <a:ext cx="4211504" cy="2807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" descr="Bil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4242" y="5362483"/>
            <a:ext cx="4124213" cy="2749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ubrik 1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111348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Utsjön Hanöbukten</a:t>
            </a:r>
          </a:p>
        </p:txBody>
      </p:sp>
      <p:pic>
        <p:nvPicPr>
          <p:cNvPr id="159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166" y="1506302"/>
            <a:ext cx="6499024" cy="8082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Bildobjekt 10" descr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ubrik 1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064260"/>
          </a:xfrm>
          <a:prstGeom prst="rect">
            <a:avLst/>
          </a:prstGeom>
        </p:spPr>
        <p:txBody>
          <a:bodyPr/>
          <a:lstStyle/>
          <a:p>
            <a:pPr>
              <a:defRPr sz="5400">
                <a:latin typeface="+mn-lt"/>
                <a:ea typeface="+mn-ea"/>
                <a:cs typeface="+mn-cs"/>
                <a:sym typeface="Helvetica"/>
              </a:defRPr>
            </a:pPr>
            <a:r>
              <a:t>Sammanvägd klassning närsalter</a:t>
            </a:r>
            <a:br/>
            <a:r>
              <a:t>sommar+vinter</a:t>
            </a:r>
          </a:p>
        </p:txBody>
      </p:sp>
      <p:sp>
        <p:nvSpPr>
          <p:cNvPr id="163" name="textruta 4"/>
          <p:cNvSpPr txBox="1"/>
          <p:nvPr/>
        </p:nvSpPr>
        <p:spPr>
          <a:xfrm>
            <a:off x="7668152" y="3622657"/>
            <a:ext cx="914402" cy="30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200">
                <a:solidFill>
                  <a:srgbClr val="151618"/>
                </a:solidFill>
                <a:latin typeface="Myriad Pro"/>
                <a:ea typeface="Myriad Pro"/>
                <a:cs typeface="Myriad Pro"/>
                <a:sym typeface="Myriad Pro"/>
              </a:defRPr>
            </a:pPr>
            <a:r>
              <a:t>KAARV</a:t>
            </a:r>
            <a:r>
              <a:rPr sz="1600" b="1"/>
              <a:t>4</a:t>
            </a:r>
          </a:p>
        </p:txBody>
      </p:sp>
      <p:sp>
        <p:nvSpPr>
          <p:cNvPr id="164" name="textruta 7"/>
          <p:cNvSpPr txBox="1"/>
          <p:nvPr/>
        </p:nvSpPr>
        <p:spPr>
          <a:xfrm>
            <a:off x="7668152" y="4285847"/>
            <a:ext cx="914402" cy="248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solidFill>
                  <a:srgbClr val="151618"/>
                </a:solidFill>
                <a:latin typeface="Myriad Pro Light"/>
                <a:ea typeface="Myriad Pro Light"/>
                <a:cs typeface="Myriad Pro Light"/>
                <a:sym typeface="Myriad Pro Semibold"/>
              </a:defRPr>
            </a:lvl1pPr>
          </a:lstStyle>
          <a:p>
            <a:r>
              <a:t>KAARV4</a:t>
            </a:r>
          </a:p>
        </p:txBody>
      </p:sp>
      <p:sp>
        <p:nvSpPr>
          <p:cNvPr id="165" name="textruta 8"/>
          <p:cNvSpPr txBox="1"/>
          <p:nvPr/>
        </p:nvSpPr>
        <p:spPr>
          <a:xfrm>
            <a:off x="10532219" y="7597510"/>
            <a:ext cx="16177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2021</a:t>
            </a:r>
          </a:p>
        </p:txBody>
      </p:sp>
      <p:sp>
        <p:nvSpPr>
          <p:cNvPr id="166" name="textruta 9"/>
          <p:cNvSpPr txBox="1"/>
          <p:nvPr/>
        </p:nvSpPr>
        <p:spPr>
          <a:xfrm>
            <a:off x="10532219" y="3892735"/>
            <a:ext cx="161778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2020</a:t>
            </a:r>
          </a:p>
        </p:txBody>
      </p:sp>
      <p:pic>
        <p:nvPicPr>
          <p:cNvPr id="167" name="Bildobjekt 10" descr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139" y="6093898"/>
            <a:ext cx="9222115" cy="3477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Bild" descr="Bil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698" y="2279906"/>
            <a:ext cx="9220997" cy="36955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Hydrografi"/>
          <p:cNvSpPr txBox="1">
            <a:spLocks noGrp="1"/>
          </p:cNvSpPr>
          <p:nvPr>
            <p:ph type="title"/>
          </p:nvPr>
        </p:nvSpPr>
        <p:spPr>
          <a:xfrm>
            <a:off x="979674" y="127911"/>
            <a:ext cx="11099803" cy="2120901"/>
          </a:xfrm>
          <a:prstGeom prst="rect">
            <a:avLst/>
          </a:prstGeom>
        </p:spPr>
        <p:txBody>
          <a:bodyPr/>
          <a:lstStyle/>
          <a:p>
            <a:pPr>
              <a:defRPr sz="7100">
                <a:latin typeface="+mn-lt"/>
                <a:ea typeface="+mn-ea"/>
                <a:cs typeface="+mn-cs"/>
                <a:sym typeface="Helvetica"/>
              </a:defRPr>
            </a:pPr>
            <a:r>
              <a:t>Ekologisk klassning</a:t>
            </a:r>
          </a:p>
        </p:txBody>
      </p:sp>
      <p:grpSp>
        <p:nvGrpSpPr>
          <p:cNvPr id="174" name="Gruppera"/>
          <p:cNvGrpSpPr/>
          <p:nvPr/>
        </p:nvGrpSpPr>
        <p:grpSpPr>
          <a:xfrm>
            <a:off x="1919075" y="2492142"/>
            <a:ext cx="9589204" cy="5474854"/>
            <a:chOff x="0" y="0"/>
            <a:chExt cx="9589203" cy="5474853"/>
          </a:xfrm>
        </p:grpSpPr>
        <p:sp>
          <p:nvSpPr>
            <p:cNvPr id="172" name="Rektangel"/>
            <p:cNvSpPr/>
            <p:nvPr/>
          </p:nvSpPr>
          <p:spPr>
            <a:xfrm>
              <a:off x="0" y="0"/>
              <a:ext cx="9589204" cy="54748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76200" dir="18900000" rotWithShape="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00100">
                <a:defRPr sz="2400">
                  <a:solidFill>
                    <a:srgbClr val="FFFFFF"/>
                  </a:solidFill>
                  <a:effectLst>
                    <a:outerShdw blurRad="25400" dist="23998" dir="2700000" rotWithShape="0">
                      <a:srgbClr val="000000">
                        <a:alpha val="31033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173" name="Bild" descr="Bild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777" y="307740"/>
              <a:ext cx="8685650" cy="48593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5" name="Bildobjekt 10" descr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282" y="9257669"/>
            <a:ext cx="965201" cy="304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269</Words>
  <Application>Microsoft Macintosh PowerPoint</Application>
  <PresentationFormat>Anpassad</PresentationFormat>
  <Paragraphs>43</Paragraphs>
  <Slides>16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Arial</vt:lpstr>
      <vt:lpstr>Gill Sans</vt:lpstr>
      <vt:lpstr>Helvetica</vt:lpstr>
      <vt:lpstr>Helvetica Light</vt:lpstr>
      <vt:lpstr>Helvetica Neue</vt:lpstr>
      <vt:lpstr>Myriad Pro</vt:lpstr>
      <vt:lpstr>Myriad Pro Light</vt:lpstr>
      <vt:lpstr>Gradient</vt:lpstr>
      <vt:lpstr>Blekingekusten  Västra Hanöbukten</vt:lpstr>
      <vt:lpstr>Hydrografi &amp; växtplankton</vt:lpstr>
      <vt:lpstr>Väder</vt:lpstr>
      <vt:lpstr>Hydrografi</vt:lpstr>
      <vt:lpstr>K6</vt:lpstr>
      <vt:lpstr>K19</vt:lpstr>
      <vt:lpstr>Utsjön Hanöbukten</vt:lpstr>
      <vt:lpstr>Sammanvägd klassning närsalter sommar+vinter</vt:lpstr>
      <vt:lpstr>Ekologisk klassning</vt:lpstr>
      <vt:lpstr>Utveckling</vt:lpstr>
      <vt:lpstr>Utveckling</vt:lpstr>
      <vt:lpstr>Växtplankton</vt:lpstr>
      <vt:lpstr>Växtplankton 2021</vt:lpstr>
      <vt:lpstr>Utveckling K6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Blekingekusten  Västra Hanöbukten</dc:title>
  <cp:lastModifiedBy>Per Olsson (PERO)</cp:lastModifiedBy>
  <cp:revision>6</cp:revision>
  <dcterms:modified xsi:type="dcterms:W3CDTF">2022-05-17T11:52:18Z</dcterms:modified>
</cp:coreProperties>
</file>